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78" r:id="rId7"/>
    <p:sldId id="266" r:id="rId8"/>
    <p:sldId id="277" r:id="rId9"/>
    <p:sldId id="270" r:id="rId10"/>
    <p:sldId id="271" r:id="rId11"/>
    <p:sldId id="279" r:id="rId12"/>
    <p:sldId id="267" r:id="rId13"/>
    <p:sldId id="268" r:id="rId14"/>
    <p:sldId id="269" r:id="rId15"/>
    <p:sldId id="273" r:id="rId16"/>
    <p:sldId id="276" r:id="rId17"/>
    <p:sldId id="275" r:id="rId1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B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B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B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2"/>
            <a:ext cx="9143631" cy="68576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46655" y="149669"/>
            <a:ext cx="4650740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B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3297" y="1087094"/>
            <a:ext cx="7763509" cy="2676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9143631" cy="685763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60894" y="831862"/>
            <a:ext cx="654875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2425" marR="5080" indent="-34036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 smtClean="0">
                <a:latin typeface="Times New Roman"/>
                <a:cs typeface="Times New Roman"/>
              </a:rPr>
              <a:t>Муниц</a:t>
            </a:r>
            <a:r>
              <a:rPr lang="ru-RU" sz="1600" b="1" spc="-5" dirty="0" smtClean="0">
                <a:latin typeface="Times New Roman"/>
                <a:cs typeface="Times New Roman"/>
              </a:rPr>
              <a:t>ипальное бюджетное дошкольное образовательное учреждение «Новокаргинский детский сад № 20»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2340" y="4515015"/>
            <a:ext cx="47523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4950">
              <a:lnSpc>
                <a:spcPct val="100000"/>
              </a:lnSpc>
              <a:spcBef>
                <a:spcPts val="100"/>
              </a:spcBef>
            </a:pPr>
            <a:r>
              <a:rPr sz="3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«Думать по-новому, </a:t>
            </a:r>
            <a:r>
              <a:rPr sz="3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работать</a:t>
            </a:r>
            <a:r>
              <a:rPr sz="3600" b="1" i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творчески!»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41941" y="6160579"/>
            <a:ext cx="17951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сентябрь,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2023г.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039" y="1557007"/>
            <a:ext cx="7495921" cy="26636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6362" y="12"/>
            <a:ext cx="8837295" cy="6068695"/>
            <a:chOff x="306362" y="12"/>
            <a:chExt cx="8837295" cy="60686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362" y="1267917"/>
              <a:ext cx="8531275" cy="4800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2796" y="12"/>
              <a:ext cx="2670479" cy="23997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3521" y="0"/>
            <a:ext cx="2670479" cy="239974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8225" y="798684"/>
            <a:ext cx="7975600" cy="54599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9580" algn="ctr">
              <a:lnSpc>
                <a:spcPct val="1147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rgbClr val="BF0000"/>
                </a:solidFill>
                <a:latin typeface="Times New Roman"/>
                <a:cs typeface="Times New Roman"/>
              </a:rPr>
              <a:t>Основные направления развития ДОУ </a:t>
            </a:r>
          </a:p>
          <a:p>
            <a:pPr marL="12700" marR="5080" indent="449580" algn="ctr">
              <a:lnSpc>
                <a:spcPct val="1147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rgbClr val="BF0000"/>
                </a:solidFill>
                <a:latin typeface="Times New Roman"/>
                <a:cs typeface="Times New Roman"/>
              </a:rPr>
              <a:t>на  2023-2024 уч год </a:t>
            </a:r>
          </a:p>
          <a:p>
            <a:pPr marL="12700" marR="5080" indent="449580" algn="ctr">
              <a:lnSpc>
                <a:spcPct val="114700"/>
              </a:lnSpc>
              <a:spcBef>
                <a:spcPts val="100"/>
              </a:spcBef>
            </a:pPr>
            <a:endParaRPr lang="ru-RU" sz="2400" b="1" dirty="0" smtClean="0">
              <a:solidFill>
                <a:srgbClr val="BF0000"/>
              </a:solidFill>
              <a:latin typeface="Times New Roman"/>
              <a:cs typeface="Times New Roman"/>
            </a:endParaRPr>
          </a:p>
          <a:p>
            <a:pPr marL="12700" marR="5080" indent="449580">
              <a:lnSpc>
                <a:spcPct val="114700"/>
              </a:lnSpc>
              <a:spcBef>
                <a:spcPts val="100"/>
              </a:spcBef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СМО по теме «Индивидуальное проектирование ребенком деятельности как средство развития его инициативности и самостоятельности»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.</a:t>
            </a:r>
            <a:endParaRPr lang="ru-RU" sz="2400" b="1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12700" marR="5080" indent="449580">
              <a:lnSpc>
                <a:spcPct val="114700"/>
              </a:lnSpc>
              <a:spcBef>
                <a:spcPts val="100"/>
              </a:spcBef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Запуск СМО по теме </a:t>
            </a:r>
            <a:r>
              <a:rPr lang="ru-RU" sz="2400" b="1" smtClean="0">
                <a:solidFill>
                  <a:schemeClr val="tx2"/>
                </a:solidFill>
                <a:latin typeface="Times New Roman"/>
                <a:cs typeface="Times New Roman"/>
              </a:rPr>
              <a:t>« </a:t>
            </a:r>
            <a:r>
              <a:rPr lang="ru-RU" sz="2400" b="1" smtClean="0">
                <a:solidFill>
                  <a:schemeClr val="tx2"/>
                </a:solidFill>
                <a:latin typeface="Times New Roman"/>
                <a:cs typeface="Times New Roman"/>
              </a:rPr>
              <a:t>Здоровье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в каждом дошкольнике». </a:t>
            </a:r>
          </a:p>
          <a:p>
            <a:pPr marL="12700" marR="5080" indent="449580">
              <a:lnSpc>
                <a:spcPct val="114700"/>
              </a:lnSpc>
              <a:spcBef>
                <a:spcPts val="100"/>
              </a:spcBef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Запуск СМО по теме «Воспитание дошкольника – залог успеха».</a:t>
            </a:r>
          </a:p>
          <a:p>
            <a:pPr marL="12700" marR="5080" indent="449580">
              <a:lnSpc>
                <a:spcPct val="114700"/>
              </a:lnSpc>
              <a:spcBef>
                <a:spcPts val="100"/>
              </a:spcBef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Реализация диагностических процедур по ВСОКО.</a:t>
            </a:r>
          </a:p>
          <a:p>
            <a:pPr marL="12700" marR="5080" indent="449580">
              <a:lnSpc>
                <a:spcPct val="114700"/>
              </a:lnSpc>
              <a:spcBef>
                <a:spcPts val="100"/>
              </a:spcBef>
              <a:buAutoNum type="arabicPeriod"/>
            </a:pPr>
            <a:endParaRPr lang="ru-RU" sz="2400" b="1" dirty="0" smtClean="0">
              <a:solidFill>
                <a:srgbClr val="BF0000"/>
              </a:solidFill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114700"/>
              </a:lnSpc>
              <a:spcBef>
                <a:spcPts val="100"/>
              </a:spcBef>
            </a:pP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177" y="294741"/>
            <a:ext cx="48247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 smtClean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Новый</a:t>
            </a:r>
            <a:r>
              <a:rPr sz="2800" spc="-2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порядок</a:t>
            </a:r>
            <a:r>
              <a:rPr sz="2800" spc="-2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аттестации</a:t>
            </a: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1441437" y="3727615"/>
            <a:ext cx="442595" cy="12700"/>
          </a:xfrm>
          <a:custGeom>
            <a:avLst/>
            <a:gdLst/>
            <a:ahLst/>
            <a:cxnLst/>
            <a:rect l="l" t="t" r="r" b="b"/>
            <a:pathLst>
              <a:path w="442594" h="12700">
                <a:moveTo>
                  <a:pt x="0" y="12598"/>
                </a:moveTo>
                <a:lnTo>
                  <a:pt x="442074" y="12598"/>
                </a:lnTo>
                <a:lnTo>
                  <a:pt x="442074" y="0"/>
                </a:lnTo>
                <a:lnTo>
                  <a:pt x="0" y="0"/>
                </a:lnTo>
                <a:lnTo>
                  <a:pt x="0" y="125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 indent="-117475">
              <a:lnSpc>
                <a:spcPts val="2400"/>
              </a:lnSpc>
              <a:spcBef>
                <a:spcPts val="100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spc="-5" dirty="0"/>
              <a:t>Утвержден</a:t>
            </a:r>
            <a:r>
              <a:rPr sz="2000" dirty="0"/>
              <a:t> приказом</a:t>
            </a:r>
            <a:r>
              <a:rPr sz="2000" spc="10" dirty="0"/>
              <a:t> </a:t>
            </a:r>
            <a:r>
              <a:rPr sz="2000" spc="-5" dirty="0"/>
              <a:t>Минпросвещения</a:t>
            </a:r>
            <a:r>
              <a:rPr sz="2000" spc="10" dirty="0"/>
              <a:t> </a:t>
            </a:r>
            <a:r>
              <a:rPr sz="2000" spc="-5" dirty="0"/>
              <a:t>России</a:t>
            </a:r>
            <a:r>
              <a:rPr sz="2000" spc="5" dirty="0"/>
              <a:t> </a:t>
            </a:r>
            <a:r>
              <a:rPr sz="2000" dirty="0"/>
              <a:t>от</a:t>
            </a:r>
            <a:r>
              <a:rPr sz="2000" spc="10" dirty="0"/>
              <a:t> </a:t>
            </a:r>
            <a:r>
              <a:rPr sz="2000" dirty="0"/>
              <a:t>24.03.2023</a:t>
            </a:r>
            <a:r>
              <a:rPr sz="2000" spc="10" dirty="0"/>
              <a:t> </a:t>
            </a:r>
            <a:r>
              <a:rPr sz="2000" dirty="0"/>
              <a:t>№</a:t>
            </a:r>
            <a:r>
              <a:rPr sz="2000" spc="5" dirty="0"/>
              <a:t> </a:t>
            </a:r>
            <a:r>
              <a:rPr sz="2000" dirty="0"/>
              <a:t>196</a:t>
            </a:r>
            <a:endParaRPr sz="2000"/>
          </a:p>
          <a:p>
            <a:pPr marL="12700" marR="10160">
              <a:lnSpc>
                <a:spcPct val="100000"/>
              </a:lnSpc>
              <a:buSzPct val="95000"/>
              <a:buFont typeface="Wingdings"/>
              <a:buChar char=""/>
              <a:tabLst>
                <a:tab pos="130175" algn="l"/>
                <a:tab pos="1250315" algn="l"/>
                <a:tab pos="1499870" algn="l"/>
                <a:tab pos="2132330" algn="l"/>
                <a:tab pos="2389505" algn="l"/>
                <a:tab pos="3481704" algn="l"/>
                <a:tab pos="4123690" algn="l"/>
                <a:tab pos="4726305" algn="l"/>
                <a:tab pos="4989830" algn="l"/>
                <a:tab pos="5729605" algn="l"/>
                <a:tab pos="7168515" algn="l"/>
              </a:tabLst>
            </a:pPr>
            <a:r>
              <a:rPr sz="2000" spc="-5" dirty="0"/>
              <a:t>Вступает	</a:t>
            </a:r>
            <a:r>
              <a:rPr sz="2000" dirty="0"/>
              <a:t>в	</a:t>
            </a:r>
            <a:r>
              <a:rPr sz="2000" spc="-5" dirty="0"/>
              <a:t>силу	</a:t>
            </a:r>
            <a:r>
              <a:rPr sz="2000" dirty="0"/>
              <a:t>1	</a:t>
            </a:r>
            <a:r>
              <a:rPr sz="2000" spc="-5" dirty="0"/>
              <a:t>сентября	</a:t>
            </a:r>
            <a:r>
              <a:rPr sz="2000" dirty="0"/>
              <a:t>2023	</a:t>
            </a:r>
            <a:r>
              <a:rPr sz="2000" spc="-5" dirty="0"/>
              <a:t>года	</a:t>
            </a:r>
            <a:r>
              <a:rPr sz="2000" dirty="0"/>
              <a:t>и	будет	</a:t>
            </a:r>
            <a:r>
              <a:rPr sz="2000" spc="-5" dirty="0"/>
              <a:t>действовать	</a:t>
            </a:r>
            <a:r>
              <a:rPr sz="2000" dirty="0"/>
              <a:t>до</a:t>
            </a:r>
            <a:r>
              <a:rPr sz="2000" spc="-85" dirty="0"/>
              <a:t> </a:t>
            </a:r>
            <a:r>
              <a:rPr sz="2000" dirty="0"/>
              <a:t>31 </a:t>
            </a:r>
            <a:r>
              <a:rPr sz="2000" spc="-484" dirty="0"/>
              <a:t> </a:t>
            </a:r>
            <a:r>
              <a:rPr sz="2000" spc="-5" dirty="0"/>
              <a:t>августа</a:t>
            </a:r>
            <a:r>
              <a:rPr sz="2000" dirty="0"/>
              <a:t> 2029</a:t>
            </a:r>
            <a:r>
              <a:rPr sz="2000" spc="5" dirty="0"/>
              <a:t> </a:t>
            </a:r>
            <a:r>
              <a:rPr sz="2000" spc="-5" dirty="0"/>
              <a:t>года.</a:t>
            </a:r>
            <a:endParaRPr sz="2000"/>
          </a:p>
          <a:p>
            <a:pPr marL="12700" marR="6350">
              <a:lnSpc>
                <a:spcPct val="100000"/>
              </a:lnSpc>
              <a:buSzPct val="95000"/>
              <a:buFont typeface="Wingdings"/>
              <a:buChar char=""/>
              <a:tabLst>
                <a:tab pos="130175" algn="l"/>
                <a:tab pos="2270760" algn="l"/>
                <a:tab pos="3272154" algn="l"/>
                <a:tab pos="4965065" algn="l"/>
                <a:tab pos="6568440" algn="l"/>
              </a:tabLst>
            </a:pPr>
            <a:r>
              <a:rPr sz="2000" spc="-5" dirty="0"/>
              <a:t>Есть</a:t>
            </a:r>
            <a:r>
              <a:rPr sz="2000" spc="505" dirty="0"/>
              <a:t> </a:t>
            </a:r>
            <a:r>
              <a:rPr sz="2000" spc="-5" dirty="0"/>
              <a:t>изменения</a:t>
            </a:r>
            <a:r>
              <a:rPr sz="2000" spc="509" dirty="0"/>
              <a:t> </a:t>
            </a:r>
            <a:r>
              <a:rPr sz="2000" dirty="0"/>
              <a:t>в	</a:t>
            </a:r>
            <a:r>
              <a:rPr sz="2000" spc="-5" dirty="0"/>
              <a:t>порядке	аттестации</a:t>
            </a:r>
            <a:r>
              <a:rPr sz="2000" spc="505" dirty="0"/>
              <a:t> </a:t>
            </a:r>
            <a:r>
              <a:rPr sz="2000" spc="-5" dirty="0"/>
              <a:t>на	</a:t>
            </a:r>
            <a:r>
              <a:rPr sz="2000" dirty="0"/>
              <a:t>СЗД,</a:t>
            </a:r>
            <a:r>
              <a:rPr sz="2000" spc="509" dirty="0"/>
              <a:t> </a:t>
            </a:r>
            <a:r>
              <a:rPr sz="2000" spc="-5" dirty="0"/>
              <a:t>первую	</a:t>
            </a:r>
            <a:r>
              <a:rPr sz="2000" dirty="0"/>
              <a:t>и</a:t>
            </a:r>
            <a:r>
              <a:rPr sz="2000" spc="400" dirty="0"/>
              <a:t> </a:t>
            </a:r>
            <a:r>
              <a:rPr sz="2000" dirty="0"/>
              <a:t>высшую </a:t>
            </a:r>
            <a:r>
              <a:rPr sz="2000" spc="-484" dirty="0"/>
              <a:t> </a:t>
            </a:r>
            <a:r>
              <a:rPr sz="2000" spc="-5" dirty="0"/>
              <a:t>квалификационные категории.</a:t>
            </a:r>
            <a:endParaRPr sz="2000"/>
          </a:p>
          <a:p>
            <a:pPr marL="12700" marR="5080">
              <a:lnSpc>
                <a:spcPct val="100000"/>
              </a:lnSpc>
              <a:buSzPct val="95000"/>
              <a:buFont typeface="Wingdings"/>
              <a:buChar char=""/>
              <a:tabLst>
                <a:tab pos="130175" algn="l"/>
                <a:tab pos="1550670" algn="l"/>
                <a:tab pos="2160270" algn="l"/>
                <a:tab pos="3074035" algn="l"/>
                <a:tab pos="5431790" algn="l"/>
                <a:tab pos="6840220" algn="l"/>
              </a:tabLst>
            </a:pPr>
            <a:r>
              <a:rPr sz="2000" dirty="0"/>
              <a:t>П</a:t>
            </a:r>
            <a:r>
              <a:rPr sz="2000" spc="5" dirty="0"/>
              <a:t>о</a:t>
            </a:r>
            <a:r>
              <a:rPr sz="2000" spc="-5" dirty="0"/>
              <a:t>я</a:t>
            </a:r>
            <a:r>
              <a:rPr sz="2000" dirty="0"/>
              <a:t>в</a:t>
            </a:r>
            <a:r>
              <a:rPr sz="2000" spc="-5" dirty="0"/>
              <a:t>и</a:t>
            </a:r>
            <a:r>
              <a:rPr sz="2000" spc="-10" dirty="0"/>
              <a:t>л</a:t>
            </a:r>
            <a:r>
              <a:rPr sz="2000" spc="-5" dirty="0"/>
              <a:t>и</a:t>
            </a:r>
            <a:r>
              <a:rPr sz="2000" dirty="0"/>
              <a:t>сь	две	</a:t>
            </a:r>
            <a:r>
              <a:rPr sz="2000" spc="-5" dirty="0"/>
              <a:t>н</a:t>
            </a:r>
            <a:r>
              <a:rPr sz="2000" spc="5" dirty="0"/>
              <a:t>о</a:t>
            </a:r>
            <a:r>
              <a:rPr sz="2000" dirty="0"/>
              <a:t>в</a:t>
            </a:r>
            <a:r>
              <a:rPr sz="2000" spc="-5" dirty="0"/>
              <a:t>ы</a:t>
            </a:r>
            <a:r>
              <a:rPr sz="2000" dirty="0"/>
              <a:t>е	</a:t>
            </a:r>
            <a:r>
              <a:rPr sz="2000" spc="5" dirty="0"/>
              <a:t>к</a:t>
            </a:r>
            <a:r>
              <a:rPr sz="2000" dirty="0"/>
              <a:t>в</a:t>
            </a:r>
            <a:r>
              <a:rPr sz="2000" spc="-10" dirty="0"/>
              <a:t>а</a:t>
            </a:r>
            <a:r>
              <a:rPr sz="2000" dirty="0"/>
              <a:t>ли</a:t>
            </a:r>
            <a:r>
              <a:rPr sz="2000" spc="-5" dirty="0"/>
              <a:t>фик</a:t>
            </a:r>
            <a:r>
              <a:rPr sz="2000" dirty="0"/>
              <a:t>а</a:t>
            </a:r>
            <a:r>
              <a:rPr sz="2000" spc="-5" dirty="0"/>
              <a:t>ционн</a:t>
            </a:r>
            <a:r>
              <a:rPr sz="2000" spc="5" dirty="0"/>
              <a:t>ы</a:t>
            </a:r>
            <a:r>
              <a:rPr sz="2000" dirty="0"/>
              <a:t>е	</a:t>
            </a:r>
            <a:r>
              <a:rPr sz="2000" spc="-5" dirty="0"/>
              <a:t>к</a:t>
            </a:r>
            <a:r>
              <a:rPr sz="2000" dirty="0"/>
              <a:t>ат</a:t>
            </a:r>
            <a:r>
              <a:rPr sz="2000" spc="-10" dirty="0"/>
              <a:t>е</a:t>
            </a:r>
            <a:r>
              <a:rPr sz="2000" spc="-5" dirty="0"/>
              <a:t>г</a:t>
            </a:r>
            <a:r>
              <a:rPr sz="2000" spc="5" dirty="0"/>
              <a:t>ор</a:t>
            </a:r>
            <a:r>
              <a:rPr sz="2000" spc="-15" dirty="0"/>
              <a:t>и</a:t>
            </a:r>
            <a:r>
              <a:rPr sz="2000" spc="-5" dirty="0"/>
              <a:t>и</a:t>
            </a:r>
            <a:r>
              <a:rPr sz="2000" dirty="0"/>
              <a:t>:	</a:t>
            </a:r>
            <a:r>
              <a:rPr sz="2000" spc="-5" dirty="0"/>
              <a:t>п</a:t>
            </a:r>
            <a:r>
              <a:rPr sz="2000" dirty="0"/>
              <a:t>еда</a:t>
            </a:r>
            <a:r>
              <a:rPr sz="2000" spc="-15" dirty="0"/>
              <a:t>г</a:t>
            </a:r>
            <a:r>
              <a:rPr sz="2000" spc="5" dirty="0"/>
              <a:t>о</a:t>
            </a:r>
            <a:r>
              <a:rPr sz="2000" spc="-15" dirty="0"/>
              <a:t>г</a:t>
            </a:r>
            <a:r>
              <a:rPr sz="2000" dirty="0"/>
              <a:t>-  методист</a:t>
            </a:r>
            <a:r>
              <a:rPr sz="2000" spc="-5" dirty="0"/>
              <a:t> </a:t>
            </a:r>
            <a:r>
              <a:rPr sz="2000" dirty="0"/>
              <a:t>и</a:t>
            </a:r>
            <a:r>
              <a:rPr sz="2000" spc="-5" dirty="0"/>
              <a:t> педагог-наставник</a:t>
            </a:r>
            <a:endParaRPr sz="2000"/>
          </a:p>
          <a:p>
            <a:pPr marL="597535">
              <a:lnSpc>
                <a:spcPct val="100000"/>
              </a:lnSpc>
              <a:spcBef>
                <a:spcPts val="1910"/>
              </a:spcBef>
            </a:pPr>
            <a:r>
              <a:rPr sz="1800" b="1" spc="-10" dirty="0">
                <a:solidFill>
                  <a:srgbClr val="BF0000"/>
                </a:solidFill>
                <a:latin typeface="Times New Roman"/>
                <a:cs typeface="Times New Roman"/>
              </a:rPr>
              <a:t>СЗД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31366" y="3717531"/>
            <a:ext cx="442595" cy="12700"/>
          </a:xfrm>
          <a:custGeom>
            <a:avLst/>
            <a:gdLst/>
            <a:ahLst/>
            <a:cxnLst/>
            <a:rect l="l" t="t" r="r" b="b"/>
            <a:pathLst>
              <a:path w="442594" h="12700">
                <a:moveTo>
                  <a:pt x="0" y="12598"/>
                </a:moveTo>
                <a:lnTo>
                  <a:pt x="442074" y="12598"/>
                </a:lnTo>
                <a:lnTo>
                  <a:pt x="442074" y="0"/>
                </a:lnTo>
                <a:lnTo>
                  <a:pt x="0" y="0"/>
                </a:lnTo>
                <a:lnTo>
                  <a:pt x="0" y="12598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18666" y="3724821"/>
            <a:ext cx="281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66"/>
                </a:solidFill>
                <a:latin typeface="Wingdings"/>
                <a:cs typeface="Wingdings"/>
              </a:rPr>
              <a:t></a:t>
            </a:r>
            <a:r>
              <a:rPr sz="2700" baseline="-3086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endParaRPr sz="2700" baseline="-3086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9487" y="3737774"/>
            <a:ext cx="6472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3230" algn="l"/>
                <a:tab pos="2807970" algn="l"/>
                <a:tab pos="3815715" algn="l"/>
                <a:tab pos="4391025" algn="l"/>
                <a:tab pos="5984875" algn="l"/>
              </a:tabLst>
            </a:pP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тт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е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ци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1800" spc="-15" dirty="0">
                <a:solidFill>
                  <a:srgbClr val="000066"/>
                </a:solidFill>
                <a:latin typeface="Times New Roman"/>
                <a:cs typeface="Times New Roman"/>
              </a:rPr>
              <a:t>н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н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ой	ком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ис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с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и	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де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с</a:t>
            </a:r>
            <a:r>
              <a:rPr sz="1800" spc="-10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о	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с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д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а	т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е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пер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ь д</a:t>
            </a:r>
            <a:r>
              <a:rPr sz="1800" spc="-15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1800" spc="10" dirty="0">
                <a:solidFill>
                  <a:srgbClr val="000066"/>
                </a:solidFill>
                <a:latin typeface="Times New Roman"/>
                <a:cs typeface="Times New Roman"/>
              </a:rPr>
              <a:t>л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жн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о	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бы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ь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8666" y="4012095"/>
            <a:ext cx="6884034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минимум</a:t>
            </a:r>
            <a:r>
              <a:rPr sz="1800" spc="-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пять</a:t>
            </a:r>
            <a:r>
              <a:rPr sz="18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работников;</a:t>
            </a:r>
            <a:endParaRPr sz="1800">
              <a:latin typeface="Times New Roman"/>
              <a:cs typeface="Times New Roman"/>
            </a:endParaRPr>
          </a:p>
          <a:p>
            <a:pPr marL="117475" indent="-105410">
              <a:lnSpc>
                <a:spcPct val="100000"/>
              </a:lnSpc>
              <a:buSzPct val="94444"/>
              <a:buFont typeface="Wingdings"/>
              <a:buChar char=""/>
              <a:tabLst>
                <a:tab pos="118110" algn="l"/>
              </a:tabLst>
            </a:pP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руководитель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 не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может</a:t>
            </a:r>
            <a:r>
              <a:rPr sz="1800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входить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1800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состав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аттестационной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комиссии;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4444"/>
              <a:buFont typeface="Wingdings"/>
              <a:buChar char=""/>
              <a:tabLst>
                <a:tab pos="118110" algn="l"/>
              </a:tabLst>
            </a:pP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обязательно</a:t>
            </a:r>
            <a:r>
              <a:rPr sz="1800" spc="1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включить</a:t>
            </a:r>
            <a:r>
              <a:rPr sz="1800" spc="10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1800" spc="114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комиссию</a:t>
            </a:r>
            <a:r>
              <a:rPr sz="1800" spc="1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представителя</a:t>
            </a:r>
            <a:r>
              <a:rPr sz="1800" spc="1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выборного</a:t>
            </a:r>
            <a:r>
              <a:rPr sz="1800" spc="114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органа </a:t>
            </a:r>
            <a:r>
              <a:rPr sz="1800" spc="-434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0066"/>
                </a:solidFill>
                <a:latin typeface="Times New Roman"/>
                <a:cs typeface="Times New Roman"/>
              </a:rPr>
              <a:t>ППО;</a:t>
            </a:r>
            <a:endParaRPr sz="18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0000"/>
              </a:lnSpc>
              <a:buSzPct val="94444"/>
              <a:buFont typeface="Wingdings"/>
              <a:buChar char=""/>
              <a:tabLst>
                <a:tab pos="118110" algn="l"/>
              </a:tabLst>
            </a:pP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1800" spc="32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представлении</a:t>
            </a:r>
            <a:r>
              <a:rPr sz="1800" spc="32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на</a:t>
            </a:r>
            <a:r>
              <a:rPr sz="1800" spc="34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аттестацию</a:t>
            </a:r>
            <a:r>
              <a:rPr sz="1800" spc="32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работника</a:t>
            </a:r>
            <a:r>
              <a:rPr sz="1800" spc="34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не</a:t>
            </a:r>
            <a:r>
              <a:rPr sz="1800" spc="33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надо</a:t>
            </a:r>
            <a:r>
              <a:rPr sz="1800" spc="33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писать</a:t>
            </a:r>
            <a:r>
              <a:rPr sz="1800" spc="3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оценку </a:t>
            </a:r>
            <a:r>
              <a:rPr sz="1800" spc="-434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его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профессиональных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и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деловых качеств. Достаточно указать только </a:t>
            </a:r>
            <a:r>
              <a:rPr sz="1800" spc="-434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результаты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его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профессиональной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деятельности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3997" y="12"/>
            <a:ext cx="3779634" cy="342826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98957" y="1659966"/>
            <a:ext cx="2110740" cy="0"/>
          </a:xfrm>
          <a:custGeom>
            <a:avLst/>
            <a:gdLst/>
            <a:ahLst/>
            <a:cxnLst/>
            <a:rect l="l" t="t" r="r" b="b"/>
            <a:pathLst>
              <a:path w="2110740">
                <a:moveTo>
                  <a:pt x="0" y="0"/>
                </a:moveTo>
                <a:lnTo>
                  <a:pt x="2110676" y="0"/>
                </a:lnTo>
              </a:path>
            </a:pathLst>
          </a:custGeom>
          <a:ln w="165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2579" y="1301661"/>
            <a:ext cx="21367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BF0000"/>
                </a:solidFill>
                <a:latin typeface="Times New Roman"/>
                <a:cs typeface="Times New Roman"/>
              </a:rPr>
              <a:t>1</a:t>
            </a:r>
            <a:r>
              <a:rPr sz="2400" b="1" spc="-3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BF0000"/>
                </a:solidFill>
                <a:latin typeface="Times New Roman"/>
                <a:cs typeface="Times New Roman"/>
              </a:rPr>
              <a:t>и</a:t>
            </a:r>
            <a:r>
              <a:rPr sz="2400" b="1" spc="-3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BF0000"/>
                </a:solidFill>
                <a:latin typeface="Times New Roman"/>
                <a:cs typeface="Times New Roman"/>
              </a:rPr>
              <a:t>высшая</a:t>
            </a:r>
            <a:r>
              <a:rPr sz="2400" b="1" spc="-2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BF0000"/>
                </a:solidFill>
                <a:latin typeface="Times New Roman"/>
                <a:cs typeface="Times New Roman"/>
              </a:rPr>
              <a:t>КК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5279" y="1645920"/>
            <a:ext cx="2110740" cy="0"/>
          </a:xfrm>
          <a:custGeom>
            <a:avLst/>
            <a:gdLst/>
            <a:ahLst/>
            <a:cxnLst/>
            <a:rect l="l" t="t" r="r" b="b"/>
            <a:pathLst>
              <a:path w="2110740">
                <a:moveTo>
                  <a:pt x="0" y="0"/>
                </a:moveTo>
                <a:lnTo>
                  <a:pt x="2110676" y="0"/>
                </a:lnTo>
              </a:path>
            </a:pathLst>
          </a:custGeom>
          <a:ln w="1656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50837" y="1667421"/>
            <a:ext cx="46748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72310" algn="l"/>
                <a:tab pos="3912870" algn="l"/>
              </a:tabLst>
            </a:pP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е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г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р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ии	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п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е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д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г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огов	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бу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д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ут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579" y="1667421"/>
            <a:ext cx="805370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0860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spc="-15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ли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фи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ц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ио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н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н</a:t>
            </a:r>
            <a:r>
              <a:rPr sz="2400" spc="-15" dirty="0">
                <a:solidFill>
                  <a:srgbClr val="000066"/>
                </a:solidFill>
                <a:latin typeface="Times New Roman"/>
                <a:cs typeface="Times New Roman"/>
              </a:rPr>
              <a:t>ы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е 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бессрочными;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5833"/>
              <a:buFont typeface="Wingdings"/>
              <a:buChar char=""/>
              <a:tabLst>
                <a:tab pos="153035" algn="l"/>
                <a:tab pos="1722120" algn="l"/>
                <a:tab pos="2986405" algn="l"/>
                <a:tab pos="4424680" algn="l"/>
                <a:tab pos="4919980" algn="l"/>
                <a:tab pos="5257165" algn="l"/>
                <a:tab pos="6599555" algn="l"/>
                <a:tab pos="7395845" algn="l"/>
              </a:tabLst>
            </a:pP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егор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,	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орые	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п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олу</a:t>
            </a:r>
            <a:r>
              <a:rPr sz="2400" spc="10" dirty="0">
                <a:solidFill>
                  <a:srgbClr val="000066"/>
                </a:solidFill>
                <a:latin typeface="Times New Roman"/>
                <a:cs typeface="Times New Roman"/>
              </a:rPr>
              <a:t>ч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л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и	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д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о	1	се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н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я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б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ря	2023	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г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ода, 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действуют пять лет;</a:t>
            </a:r>
            <a:endParaRPr sz="2400">
              <a:latin typeface="Times New Roman"/>
              <a:cs typeface="Times New Roman"/>
            </a:endParaRPr>
          </a:p>
          <a:p>
            <a:pPr marL="152400" indent="-140335">
              <a:lnSpc>
                <a:spcPct val="100000"/>
              </a:lnSpc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заявление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на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аттестацию можно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подать через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Госуслуги;</a:t>
            </a:r>
            <a:endParaRPr sz="24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подать заявление можно независимо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от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продолжительности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работы</a:t>
            </a:r>
            <a:r>
              <a:rPr sz="2400" spc="2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2400" spc="24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ДОО,</a:t>
            </a:r>
            <a:r>
              <a:rPr sz="2400" spc="2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2400" spc="2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том</a:t>
            </a:r>
            <a:r>
              <a:rPr sz="2400" spc="229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числе</a:t>
            </a:r>
            <a:r>
              <a:rPr sz="2400" spc="229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2400" spc="2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период</a:t>
            </a:r>
            <a:r>
              <a:rPr sz="2400" spc="2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нахождения</a:t>
            </a:r>
            <a:r>
              <a:rPr sz="2400" spc="24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2400" spc="22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отпуске </a:t>
            </a:r>
            <a:r>
              <a:rPr sz="2400" spc="-59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по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уходу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за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ребенком;</a:t>
            </a:r>
            <a:endParaRPr sz="2400">
              <a:latin typeface="Times New Roman"/>
              <a:cs typeface="Times New Roman"/>
            </a:endParaRPr>
          </a:p>
          <a:p>
            <a:pPr marL="152400" indent="-140335" algn="just">
              <a:lnSpc>
                <a:spcPct val="100000"/>
              </a:lnSpc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не</a:t>
            </a:r>
            <a:r>
              <a:rPr sz="2400" spc="47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позднее,</a:t>
            </a:r>
            <a:r>
              <a:rPr sz="2400" spc="47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чем</a:t>
            </a:r>
            <a:r>
              <a:rPr sz="2400" spc="4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за</a:t>
            </a:r>
            <a:r>
              <a:rPr sz="2400" spc="4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5</a:t>
            </a:r>
            <a:r>
              <a:rPr sz="2400" spc="47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рабочих</a:t>
            </a:r>
            <a:r>
              <a:rPr sz="2400" spc="459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дней</a:t>
            </a:r>
            <a:r>
              <a:rPr sz="2400" spc="4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до</a:t>
            </a:r>
            <a:r>
              <a:rPr sz="2400" spc="47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аттестации,</a:t>
            </a:r>
            <a:r>
              <a:rPr sz="2400" spc="47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можно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2579" y="4959261"/>
            <a:ext cx="80543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направить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в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аттестационную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комиссию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дополнительные </a:t>
            </a:r>
            <a:r>
              <a:rPr sz="2400" spc="-5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сведения,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которые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характеризуют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профессиональную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деятельность педагога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8363" y="12"/>
            <a:ext cx="8675370" cy="6021070"/>
            <a:chOff x="468363" y="12"/>
            <a:chExt cx="8675370" cy="6021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8363" y="1340992"/>
              <a:ext cx="8319960" cy="4680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2796" y="12"/>
              <a:ext cx="2670479" cy="23997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2796" y="12"/>
            <a:ext cx="2670479" cy="239974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8225" y="798684"/>
            <a:ext cx="7975600" cy="57892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9580" algn="ctr">
              <a:lnSpc>
                <a:spcPct val="114700"/>
              </a:lnSpc>
              <a:spcBef>
                <a:spcPts val="100"/>
              </a:spcBef>
            </a:pPr>
            <a:r>
              <a:rPr lang="ru-RU" sz="2000" b="1" dirty="0" smtClean="0">
                <a:solidFill>
                  <a:srgbClr val="BF0000"/>
                </a:solidFill>
                <a:latin typeface="Times New Roman"/>
                <a:cs typeface="Times New Roman"/>
              </a:rPr>
              <a:t>Годовой план на 2023-2024 уч год </a:t>
            </a:r>
          </a:p>
          <a:p>
            <a:pPr marL="12700" marR="5080" indent="449580" algn="just">
              <a:lnSpc>
                <a:spcPct val="114700"/>
              </a:lnSpc>
              <a:spcBef>
                <a:spcPts val="100"/>
              </a:spcBef>
            </a:pPr>
            <a:r>
              <a:rPr dirty="0" smtClean="0">
                <a:solidFill>
                  <a:srgbClr val="B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Цели</a:t>
            </a:r>
            <a:r>
              <a:rPr dirty="0">
                <a:solidFill>
                  <a:srgbClr val="B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r>
              <a:rPr spc="5" dirty="0">
                <a:solidFill>
                  <a:srgbClr val="B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повышение</a:t>
            </a:r>
            <a:r>
              <a:rPr spc="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качества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дошкольного</a:t>
            </a:r>
            <a:r>
              <a:rPr spc="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образования,</a:t>
            </a:r>
            <a:r>
              <a:rPr spc="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для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формирования</a:t>
            </a:r>
            <a:r>
              <a:rPr spc="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общей</a:t>
            </a:r>
            <a:r>
              <a:rPr spc="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культуры </a:t>
            </a:r>
            <a:r>
              <a:rPr spc="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личности детей, </a:t>
            </a:r>
            <a:r>
              <a:rPr spc="-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развития их социальных,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нравственных, </a:t>
            </a:r>
            <a:r>
              <a:rPr spc="-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эстетических, интеллектуальных, физических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качеств,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инициативности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и </a:t>
            </a:r>
            <a:r>
              <a:rPr spc="-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самостоятельности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в </a:t>
            </a:r>
            <a:r>
              <a:rPr spc="-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соответствии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с требованиями</a:t>
            </a:r>
            <a:r>
              <a:rPr spc="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современной </a:t>
            </a:r>
            <a:r>
              <a:rPr spc="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образовательной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политики,</a:t>
            </a:r>
            <a:r>
              <a:rPr spc="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социальными</a:t>
            </a:r>
            <a:r>
              <a:rPr spc="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запросами,</a:t>
            </a:r>
            <a:r>
              <a:rPr spc="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потребностями</a:t>
            </a:r>
            <a:r>
              <a:rPr spc="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личности</a:t>
            </a:r>
            <a:r>
              <a:rPr spc="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ребенка</a:t>
            </a:r>
            <a:r>
              <a:rPr spc="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и с учетом </a:t>
            </a:r>
            <a:r>
              <a:rPr spc="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социального </a:t>
            </a:r>
            <a:r>
              <a:rPr spc="-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заказа</a:t>
            </a:r>
            <a:r>
              <a:rPr spc="-1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родителей.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462280">
              <a:lnSpc>
                <a:spcPts val="1675"/>
              </a:lnSpc>
              <a:spcBef>
                <a:spcPts val="250"/>
              </a:spcBef>
            </a:pPr>
            <a:r>
              <a:rPr dirty="0">
                <a:solidFill>
                  <a:srgbClr val="B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Задачи:</a:t>
            </a:r>
            <a:r>
              <a:rPr spc="5" dirty="0">
                <a:solidFill>
                  <a:srgbClr val="B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для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достижения</a:t>
            </a:r>
            <a:r>
              <a:rPr spc="-1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намеченных </a:t>
            </a:r>
            <a:r>
              <a:rPr spc="-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целей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необходимо: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461009" marR="977265">
              <a:lnSpc>
                <a:spcPts val="1680"/>
              </a:lnSpc>
              <a:spcBef>
                <a:spcPts val="55"/>
              </a:spcBef>
            </a:pP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1)улучшить </a:t>
            </a:r>
            <a:r>
              <a:rPr spc="-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условия</a:t>
            </a:r>
            <a:r>
              <a:rPr spc="2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для</a:t>
            </a:r>
            <a:r>
              <a:rPr spc="1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реализации</a:t>
            </a:r>
            <a:r>
              <a:rPr spc="1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воспитательно-образовательной</a:t>
            </a:r>
            <a:r>
              <a:rPr spc="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деятельности;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ru-RU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461009" marR="977265">
              <a:lnSpc>
                <a:spcPts val="1680"/>
              </a:lnSpc>
              <a:spcBef>
                <a:spcPts val="55"/>
              </a:spcBef>
            </a:pPr>
            <a:r>
              <a:rPr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2)обновить</a:t>
            </a:r>
            <a:r>
              <a:rPr spc="5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материально-техническую</a:t>
            </a:r>
            <a:r>
              <a:rPr spc="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базу</a:t>
            </a:r>
            <a:r>
              <a:rPr spc="2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помещений</a:t>
            </a:r>
            <a:r>
              <a:rPr spc="2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для</a:t>
            </a:r>
            <a:r>
              <a:rPr spc="2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обучения</a:t>
            </a:r>
            <a:r>
              <a:rPr spc="1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воспитанников; </a:t>
            </a:r>
            <a:r>
              <a:rPr spc="-33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ru-RU" spc="-335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461009" marR="977265">
              <a:lnSpc>
                <a:spcPts val="1680"/>
              </a:lnSpc>
              <a:spcBef>
                <a:spcPts val="55"/>
              </a:spcBef>
            </a:pPr>
            <a:r>
              <a:rPr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3)повысить</a:t>
            </a:r>
            <a:r>
              <a:rPr spc="-1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профессиональную</a:t>
            </a:r>
            <a:r>
              <a:rPr spc="-1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компетентность</a:t>
            </a:r>
            <a:r>
              <a:rPr spc="-1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педагогических</a:t>
            </a:r>
            <a:r>
              <a:rPr spc="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работников;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00" marR="6350" indent="448309" algn="just">
              <a:lnSpc>
                <a:spcPts val="1680"/>
              </a:lnSpc>
              <a:buSzPct val="92857"/>
              <a:tabLst>
                <a:tab pos="611505" algn="l"/>
              </a:tabLst>
            </a:pPr>
            <a:r>
              <a:rPr lang="ru-RU" spc="-5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4)</a:t>
            </a:r>
            <a:r>
              <a:rPr spc="-5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развитие </a:t>
            </a:r>
            <a:r>
              <a:rPr spc="-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познавательной мотивации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и </a:t>
            </a:r>
            <a:r>
              <a:rPr spc="-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познавательных действий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у детей </a:t>
            </a:r>
            <a:r>
              <a:rPr spc="-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через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формирование </a:t>
            </a:r>
            <a:r>
              <a:rPr spc="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экологических</a:t>
            </a:r>
            <a:r>
              <a:rPr spc="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представлений</a:t>
            </a:r>
            <a:r>
              <a:rPr spc="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в</a:t>
            </a:r>
            <a:r>
              <a:rPr spc="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процессе</a:t>
            </a:r>
            <a:r>
              <a:rPr spc="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исследовательской,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экспериментальной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и</a:t>
            </a:r>
            <a:r>
              <a:rPr spc="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проектной </a:t>
            </a:r>
            <a:r>
              <a:rPr spc="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деятельности;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610870" indent="-150495" algn="just">
              <a:lnSpc>
                <a:spcPts val="1614"/>
              </a:lnSpc>
              <a:buSzPct val="92857"/>
              <a:tabLst>
                <a:tab pos="611505" algn="l"/>
              </a:tabLst>
            </a:pPr>
            <a:r>
              <a:rPr lang="ru-RU" spc="-5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5)</a:t>
            </a:r>
            <a:r>
              <a:rPr spc="-5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совершенствовать</a:t>
            </a:r>
            <a:r>
              <a:rPr spc="215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систему</a:t>
            </a:r>
            <a:r>
              <a:rPr spc="22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взаимодействия</a:t>
            </a:r>
            <a:r>
              <a:rPr spc="21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педагогов</a:t>
            </a:r>
            <a:r>
              <a:rPr spc="204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и</a:t>
            </a:r>
            <a:r>
              <a:rPr spc="2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родителей</a:t>
            </a:r>
            <a:r>
              <a:rPr spc="22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(законных</a:t>
            </a:r>
            <a:r>
              <a:rPr spc="229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pc="-5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представителей)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по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приобщению </a:t>
            </a:r>
            <a:r>
              <a:rPr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дош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к</a:t>
            </a:r>
            <a:r>
              <a:rPr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ольников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к здоровому образу жизни, сохранению и укреплению здоровья </a:t>
            </a:r>
            <a:r>
              <a:rPr spc="-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детей,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обеспечению</a:t>
            </a:r>
            <a:r>
              <a:rPr spc="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физической</a:t>
            </a:r>
            <a:r>
              <a:rPr spc="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и психической</a:t>
            </a:r>
            <a:r>
              <a:rPr spc="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безопасности,</a:t>
            </a:r>
            <a:r>
              <a:rPr spc="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формированию</a:t>
            </a:r>
            <a:r>
              <a:rPr spc="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основ</a:t>
            </a:r>
            <a:r>
              <a:rPr spc="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безопасной </a:t>
            </a:r>
            <a:r>
              <a:rPr spc="5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pc="-5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жизнедеятельности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2796" y="12"/>
            <a:ext cx="2670479" cy="239974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8225" y="798684"/>
            <a:ext cx="7975600" cy="2407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9580" algn="just">
              <a:lnSpc>
                <a:spcPct val="114700"/>
              </a:lnSpc>
              <a:spcBef>
                <a:spcPts val="100"/>
              </a:spcBef>
            </a:pP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49669"/>
            <a:ext cx="7239000" cy="6647974"/>
          </a:xfrm>
        </p:spPr>
        <p:txBody>
          <a:bodyPr/>
          <a:lstStyle/>
          <a:p>
            <a:pPr algn="ctr"/>
            <a:r>
              <a:rPr lang="ru-RU" dirty="0" smtClean="0"/>
              <a:t>Новая стратегия комплексной безопасности детей: что нужно знать педагогам и родителям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chemeClr val="tx2"/>
                </a:solidFill>
              </a:rPr>
              <a:t>Документ содержит пять основных угроз безопасности: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- снижение уровня благополучия детей и семей, имеющих детей;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- высокий уровень травматизма среди детей, приводящий к их смертности или инвалидности;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- вовлечение несовершеннолетних в преступную деятельность, совершение преступлений в отношении детей;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- распространение информации, представляющей опасность для детей, в том числе в Интернете;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- изменение представлений о традиционных духовно-нравственных, в том числе и семейных, ценностях.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038" y="367918"/>
            <a:ext cx="7765923" cy="61214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7118" y="12"/>
            <a:ext cx="3296513" cy="31301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5861" y="911783"/>
            <a:ext cx="13284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Повестка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5861" y="1277544"/>
            <a:ext cx="8048625" cy="32853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indent="52069">
              <a:lnSpc>
                <a:spcPct val="107000"/>
              </a:lnSpc>
              <a:spcBef>
                <a:spcPts val="95"/>
              </a:spcBef>
              <a:buAutoNum type="arabicPeriod"/>
              <a:tabLst>
                <a:tab pos="337820" algn="l"/>
              </a:tabLst>
            </a:pP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Обсуждение</a:t>
            </a:r>
            <a:r>
              <a:rPr sz="1800" spc="34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итогов</a:t>
            </a:r>
            <a:r>
              <a:rPr sz="1800" spc="35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работы</a:t>
            </a:r>
            <a:r>
              <a:rPr sz="1800" spc="34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детского</a:t>
            </a:r>
            <a:r>
              <a:rPr sz="1800" spc="35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сада</a:t>
            </a:r>
            <a:r>
              <a:rPr sz="1800" spc="34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за</a:t>
            </a:r>
            <a:r>
              <a:rPr sz="1800" spc="3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2022/23</a:t>
            </a:r>
            <a:r>
              <a:rPr sz="1800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учебный</a:t>
            </a:r>
            <a:r>
              <a:rPr sz="1800" spc="34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год.</a:t>
            </a:r>
            <a:r>
              <a:rPr sz="1800" spc="35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Итоги</a:t>
            </a:r>
            <a:r>
              <a:rPr sz="1800" spc="33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и </a:t>
            </a:r>
            <a:r>
              <a:rPr sz="1800" spc="-434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реализация плана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летней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оздоровительной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работы.</a:t>
            </a:r>
            <a:endParaRPr sz="1800" dirty="0">
              <a:latin typeface="Times New Roman"/>
              <a:cs typeface="Times New Roman"/>
            </a:endParaRPr>
          </a:p>
          <a:p>
            <a:pPr marL="294640" indent="-229870">
              <a:lnSpc>
                <a:spcPct val="100000"/>
              </a:lnSpc>
              <a:spcBef>
                <a:spcPts val="155"/>
              </a:spcBef>
              <a:tabLst>
                <a:tab pos="294640" algn="l"/>
              </a:tabLst>
            </a:pPr>
            <a:r>
              <a:rPr lang="ru-RU" sz="18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2.</a:t>
            </a:r>
            <a:r>
              <a:rPr sz="18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Обсуждение</a:t>
            </a:r>
            <a:r>
              <a:rPr sz="1800" spc="5" dirty="0" smtClean="0">
                <a:solidFill>
                  <a:srgbClr val="000066"/>
                </a:solidFill>
                <a:latin typeface="Times New Roman"/>
                <a:cs typeface="Times New Roman"/>
              </a:rPr>
              <a:t>  </a:t>
            </a:r>
            <a:r>
              <a:rPr sz="18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ОП</a:t>
            </a:r>
            <a:r>
              <a:rPr sz="1800" spc="10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ДО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соответствии</a:t>
            </a:r>
            <a:r>
              <a:rPr sz="1800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с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ФОП </a:t>
            </a:r>
            <a:r>
              <a:rPr sz="18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ДО</a:t>
            </a:r>
            <a:r>
              <a:rPr lang="ru-RU" sz="18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.</a:t>
            </a:r>
          </a:p>
          <a:p>
            <a:pPr marL="294640" indent="-229870">
              <a:lnSpc>
                <a:spcPct val="100000"/>
              </a:lnSpc>
              <a:spcBef>
                <a:spcPts val="155"/>
              </a:spcBef>
              <a:tabLst>
                <a:tab pos="294640" algn="l"/>
              </a:tabLst>
            </a:pPr>
            <a:r>
              <a:rPr lang="ru-RU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3.</a:t>
            </a:r>
            <a:r>
              <a:rPr sz="18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Аттестация</a:t>
            </a:r>
            <a:r>
              <a:rPr sz="1800" spc="165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педагогических</a:t>
            </a:r>
            <a:r>
              <a:rPr sz="1800" spc="16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работников:</a:t>
            </a:r>
            <a:r>
              <a:rPr sz="1800" spc="1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новый</a:t>
            </a:r>
            <a:r>
              <a:rPr sz="1800" spc="15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порядок</a:t>
            </a:r>
            <a:r>
              <a:rPr sz="1800" spc="17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1800" spc="15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квалификационные </a:t>
            </a:r>
            <a:r>
              <a:rPr sz="1800" spc="-434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категории.</a:t>
            </a:r>
            <a:endParaRPr sz="1800" dirty="0">
              <a:latin typeface="Times New Roman"/>
              <a:cs typeface="Times New Roman"/>
            </a:endParaRPr>
          </a:p>
          <a:p>
            <a:pPr marL="12700" marR="5080" indent="52069">
              <a:lnSpc>
                <a:spcPts val="2310"/>
              </a:lnSpc>
              <a:spcBef>
                <a:spcPts val="100"/>
              </a:spcBef>
              <a:tabLst>
                <a:tab pos="375285" algn="l"/>
                <a:tab pos="375920" algn="l"/>
                <a:tab pos="2136775" algn="l"/>
                <a:tab pos="2883535" algn="l"/>
                <a:tab pos="3875404" algn="l"/>
                <a:tab pos="4498975" algn="l"/>
                <a:tab pos="4960620" algn="l"/>
                <a:tab pos="6128385" algn="l"/>
                <a:tab pos="7228205" algn="l"/>
                <a:tab pos="7487920" algn="l"/>
              </a:tabLst>
            </a:pPr>
            <a:r>
              <a:rPr lang="ru-RU" sz="1800" spc="-10" dirty="0" smtClean="0">
                <a:solidFill>
                  <a:srgbClr val="000066"/>
                </a:solidFill>
                <a:latin typeface="Times New Roman"/>
                <a:cs typeface="Times New Roman"/>
              </a:rPr>
              <a:t>4.</a:t>
            </a:r>
            <a:r>
              <a:rPr sz="1800" spc="-10" dirty="0" smtClean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18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н</a:t>
            </a:r>
            <a:r>
              <a:rPr sz="1800" dirty="0" smtClean="0">
                <a:solidFill>
                  <a:srgbClr val="000066"/>
                </a:solidFill>
                <a:latin typeface="Times New Roman"/>
                <a:cs typeface="Times New Roman"/>
              </a:rPr>
              <a:t>фра</a:t>
            </a:r>
            <a:r>
              <a:rPr sz="1800" spc="10" dirty="0" smtClean="0">
                <a:solidFill>
                  <a:srgbClr val="000066"/>
                </a:solidFill>
                <a:latin typeface="Times New Roman"/>
                <a:cs typeface="Times New Roman"/>
              </a:rPr>
              <a:t>с</a:t>
            </a:r>
            <a:r>
              <a:rPr sz="1800" dirty="0" smtClean="0">
                <a:solidFill>
                  <a:srgbClr val="000066"/>
                </a:solidFill>
                <a:latin typeface="Times New Roman"/>
                <a:cs typeface="Times New Roman"/>
              </a:rPr>
              <a:t>тру</a:t>
            </a:r>
            <a:r>
              <a:rPr sz="18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1800" dirty="0" smtClean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1800" spc="5" dirty="0" smtClean="0">
                <a:solidFill>
                  <a:srgbClr val="000066"/>
                </a:solidFill>
                <a:latin typeface="Times New Roman"/>
                <a:cs typeface="Times New Roman"/>
              </a:rPr>
              <a:t>у</a:t>
            </a:r>
            <a:r>
              <a:rPr sz="1800" spc="-15" dirty="0" smtClean="0">
                <a:solidFill>
                  <a:srgbClr val="000066"/>
                </a:solidFill>
                <a:latin typeface="Times New Roman"/>
                <a:cs typeface="Times New Roman"/>
              </a:rPr>
              <a:t>р</a:t>
            </a:r>
            <a:r>
              <a:rPr sz="1800" dirty="0" smtClean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Р</a:t>
            </a:r>
            <a:r>
              <a:rPr sz="1800" spc="-10" dirty="0">
                <a:solidFill>
                  <a:srgbClr val="000066"/>
                </a:solidFill>
                <a:latin typeface="Times New Roman"/>
                <a:cs typeface="Times New Roman"/>
              </a:rPr>
              <a:t>П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С	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де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кого	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с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да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:	</a:t>
            </a:r>
            <a:r>
              <a:rPr sz="1800" spc="-10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к	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о-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н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овому	о</a:t>
            </a:r>
            <a:r>
              <a:rPr sz="1800" spc="-10" dirty="0">
                <a:solidFill>
                  <a:srgbClr val="000066"/>
                </a:solidFill>
                <a:latin typeface="Times New Roman"/>
                <a:cs typeface="Times New Roman"/>
              </a:rPr>
              <a:t>ф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орм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ть	и	</a:t>
            </a:r>
            <a:r>
              <a:rPr sz="1800" spc="-10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1800" spc="-10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е  требования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учитывать.</a:t>
            </a:r>
            <a:endParaRPr lang="ru-RU" dirty="0">
              <a:latin typeface="Times New Roman"/>
              <a:cs typeface="Times New Roman"/>
            </a:endParaRPr>
          </a:p>
          <a:p>
            <a:pPr marL="12700" marR="5080" indent="52069">
              <a:lnSpc>
                <a:spcPts val="2310"/>
              </a:lnSpc>
              <a:spcBef>
                <a:spcPts val="100"/>
              </a:spcBef>
              <a:tabLst>
                <a:tab pos="375285" algn="l"/>
                <a:tab pos="375920" algn="l"/>
                <a:tab pos="2136775" algn="l"/>
                <a:tab pos="2883535" algn="l"/>
                <a:tab pos="3875404" algn="l"/>
                <a:tab pos="4498975" algn="l"/>
                <a:tab pos="4960620" algn="l"/>
                <a:tab pos="6128385" algn="l"/>
                <a:tab pos="7228205" algn="l"/>
                <a:tab pos="7487920" algn="l"/>
              </a:tabLst>
            </a:pPr>
            <a:r>
              <a:rPr lang="ru-RU" spc="-5" dirty="0">
                <a:solidFill>
                  <a:srgbClr val="000066"/>
                </a:solidFill>
                <a:latin typeface="Times New Roman"/>
                <a:cs typeface="Times New Roman"/>
              </a:rPr>
              <a:t>5</a:t>
            </a:r>
            <a:r>
              <a:rPr lang="ru-RU" sz="18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.</a:t>
            </a:r>
            <a:r>
              <a:rPr sz="18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Новая</a:t>
            </a:r>
            <a:r>
              <a:rPr sz="1800" spc="85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стратегия</a:t>
            </a:r>
            <a:r>
              <a:rPr sz="1800" spc="7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комплексной</a:t>
            </a:r>
            <a:r>
              <a:rPr sz="1800" spc="7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безопасности</a:t>
            </a:r>
            <a:r>
              <a:rPr sz="1800" spc="8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детей:</a:t>
            </a:r>
            <a:r>
              <a:rPr sz="1800" spc="8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что</a:t>
            </a:r>
            <a:r>
              <a:rPr sz="1800" spc="9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нужно</a:t>
            </a:r>
            <a:r>
              <a:rPr sz="1800" spc="7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знать</a:t>
            </a:r>
            <a:r>
              <a:rPr sz="1800" spc="8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педагогам </a:t>
            </a:r>
            <a:r>
              <a:rPr sz="1800" spc="-434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и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родителям.</a:t>
            </a:r>
            <a:endParaRPr sz="1800" dirty="0">
              <a:latin typeface="Times New Roman"/>
              <a:cs typeface="Times New Roman"/>
            </a:endParaRPr>
          </a:p>
          <a:p>
            <a:pPr marL="12700" marR="5080" indent="52069">
              <a:lnSpc>
                <a:spcPct val="107000"/>
              </a:lnSpc>
              <a:buAutoNum type="arabicPeriod" startAt="6"/>
              <a:tabLst>
                <a:tab pos="353060" algn="l"/>
              </a:tabLst>
            </a:pP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Обсуждение</a:t>
            </a:r>
            <a:r>
              <a:rPr sz="1800" spc="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основных</a:t>
            </a:r>
            <a:r>
              <a:rPr sz="1800" spc="4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ru-RU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направлений</a:t>
            </a:r>
            <a:r>
              <a:rPr sz="1800" spc="40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развития</a:t>
            </a:r>
            <a:r>
              <a:rPr sz="1800" spc="3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ДОО.</a:t>
            </a:r>
            <a:r>
              <a:rPr sz="1800" spc="4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Утверждение</a:t>
            </a:r>
            <a:r>
              <a:rPr sz="1800" spc="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ru-RU" sz="1800" spc="35" dirty="0" smtClean="0">
                <a:solidFill>
                  <a:srgbClr val="000066"/>
                </a:solidFill>
                <a:latin typeface="Times New Roman"/>
                <a:cs typeface="Times New Roman"/>
              </a:rPr>
              <a:t>целей и задач </a:t>
            </a:r>
            <a:r>
              <a:rPr sz="18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годового </a:t>
            </a:r>
            <a:r>
              <a:rPr sz="1800" spc="-434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плана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работы ДОО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на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2023/24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учебный год.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5861" y="4648201"/>
            <a:ext cx="3253740" cy="3085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2069">
              <a:lnSpc>
                <a:spcPct val="107000"/>
              </a:lnSpc>
              <a:spcBef>
                <a:spcPts val="95"/>
              </a:spcBef>
              <a:tabLst>
                <a:tab pos="560705" algn="l"/>
                <a:tab pos="561340" algn="l"/>
                <a:tab pos="2192655" algn="l"/>
              </a:tabLst>
            </a:pPr>
            <a:r>
              <a:rPr lang="ru-RU" sz="18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7.</a:t>
            </a:r>
            <a:r>
              <a:rPr sz="18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Принятие</a:t>
            </a:r>
            <a:r>
              <a:rPr sz="1800" spc="-10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решения</a:t>
            </a:r>
            <a:r>
              <a:rPr sz="18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педсовета.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2422" y="248665"/>
            <a:ext cx="716978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dirty="0">
                <a:solidFill>
                  <a:srgbClr val="000066"/>
                </a:solidFill>
                <a:latin typeface="Times New Roman"/>
                <a:cs typeface="Times New Roman"/>
              </a:rPr>
              <a:t>Тест-настрой</a:t>
            </a:r>
            <a:r>
              <a:rPr i="1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000066"/>
                </a:solidFill>
                <a:latin typeface="Times New Roman"/>
                <a:cs typeface="Times New Roman"/>
              </a:rPr>
              <a:t>«Что</a:t>
            </a:r>
            <a:r>
              <a:rPr i="1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000066"/>
                </a:solidFill>
                <a:latin typeface="Times New Roman"/>
                <a:cs typeface="Times New Roman"/>
              </a:rPr>
              <a:t>я</a:t>
            </a:r>
            <a:r>
              <a:rPr i="1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i="1" spc="-5" dirty="0">
                <a:solidFill>
                  <a:srgbClr val="000066"/>
                </a:solidFill>
                <a:latin typeface="Times New Roman"/>
                <a:cs typeface="Times New Roman"/>
              </a:rPr>
              <a:t>возьму</a:t>
            </a:r>
            <a:r>
              <a:rPr i="1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i="1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i="1" spc="-5" dirty="0">
                <a:solidFill>
                  <a:srgbClr val="000066"/>
                </a:solidFill>
                <a:latin typeface="Times New Roman"/>
                <a:cs typeface="Times New Roman"/>
              </a:rPr>
              <a:t>новый</a:t>
            </a:r>
            <a:r>
              <a:rPr i="1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i="1" spc="-5" dirty="0">
                <a:solidFill>
                  <a:srgbClr val="000066"/>
                </a:solidFill>
                <a:latin typeface="Times New Roman"/>
                <a:cs typeface="Times New Roman"/>
              </a:rPr>
              <a:t>учебный год?»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6746" y="654824"/>
          <a:ext cx="8848086" cy="5940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675"/>
                <a:gridCol w="593090"/>
                <a:gridCol w="594995"/>
                <a:gridCol w="593089"/>
                <a:gridCol w="594360"/>
                <a:gridCol w="593089"/>
                <a:gridCol w="594360"/>
                <a:gridCol w="593089"/>
                <a:gridCol w="594360"/>
                <a:gridCol w="593089"/>
                <a:gridCol w="594995"/>
                <a:gridCol w="594995"/>
                <a:gridCol w="593090"/>
                <a:gridCol w="594995"/>
                <a:gridCol w="551815"/>
              </a:tblGrid>
              <a:tr h="395274"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х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722"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ь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274"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281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ц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7078"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ц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ч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287"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722"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ь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274">
                <a:tc>
                  <a:txBody>
                    <a:bodyPr/>
                    <a:lstStyle/>
                    <a:p>
                      <a:pPr marL="73025">
                        <a:lnSpc>
                          <a:spcPts val="281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ё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ь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281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х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274"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ч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ю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722"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х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282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287"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ю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ь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7078"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282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ч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274"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ч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722"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ц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ё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х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274"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7090"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ь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ч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5298" y="119418"/>
            <a:ext cx="5078730" cy="126555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>
              <a:lnSpc>
                <a:spcPts val="4480"/>
              </a:lnSpc>
              <a:spcBef>
                <a:spcPts val="915"/>
              </a:spcBef>
            </a:pPr>
            <a:r>
              <a:rPr sz="4400" spc="-5" dirty="0"/>
              <a:t>Приоритеты</a:t>
            </a:r>
            <a:r>
              <a:rPr sz="4400" spc="-40" dirty="0"/>
              <a:t> </a:t>
            </a:r>
            <a:r>
              <a:rPr sz="4400" spc="-10" dirty="0"/>
              <a:t>ЛОП</a:t>
            </a:r>
            <a:r>
              <a:rPr sz="4400" spc="-40" dirty="0"/>
              <a:t> </a:t>
            </a:r>
            <a:r>
              <a:rPr sz="4400" dirty="0"/>
              <a:t>– </a:t>
            </a:r>
            <a:r>
              <a:rPr sz="4400" spc="-1085" dirty="0"/>
              <a:t> </a:t>
            </a:r>
            <a:r>
              <a:rPr sz="4400" dirty="0"/>
              <a:t>2023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363" y="850671"/>
            <a:ext cx="8207286" cy="57988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25702" y="370832"/>
            <a:ext cx="6689725" cy="1370888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10"/>
              </a:spcBef>
            </a:pPr>
            <a:r>
              <a:rPr sz="20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Основные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 направления</a:t>
            </a:r>
            <a:r>
              <a:rPr sz="2000" b="1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работы</a:t>
            </a:r>
            <a:r>
              <a:rPr sz="2000" b="1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М</a:t>
            </a:r>
            <a:r>
              <a:rPr lang="ru-RU" sz="2000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БДОУ № 20</a:t>
            </a:r>
            <a:r>
              <a:rPr sz="2000" b="1" spc="10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на 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2023-2024</a:t>
            </a:r>
            <a:r>
              <a:rPr sz="2000" b="1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год</a:t>
            </a:r>
            <a:endParaRPr sz="2000" dirty="0">
              <a:latin typeface="Times New Roman"/>
              <a:cs typeface="Times New Roman"/>
            </a:endParaRPr>
          </a:p>
          <a:p>
            <a:pPr marL="793115">
              <a:lnSpc>
                <a:spcPct val="100000"/>
              </a:lnSpc>
              <a:spcBef>
                <a:spcPts val="157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1.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Реализация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новой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ОП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ДО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по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ФОП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035" y="1773377"/>
            <a:ext cx="8629916" cy="388763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177" y="294741"/>
            <a:ext cx="48247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dirty="0" smtClean="0"/>
              <a:t>Цель ФОП ДО:</a:t>
            </a:r>
            <a:endParaRPr sz="2800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833297" y="1087094"/>
            <a:ext cx="7763509" cy="4398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 indent="-117475" algn="ctr">
              <a:lnSpc>
                <a:spcPts val="2400"/>
              </a:lnSpc>
              <a:spcBef>
                <a:spcPts val="100"/>
              </a:spcBef>
              <a:buSzPct val="95000"/>
              <a:tabLst>
                <a:tab pos="130175" algn="l"/>
              </a:tabLst>
            </a:pPr>
            <a:r>
              <a:rPr lang="ru-RU" sz="2000" dirty="0" smtClean="0"/>
              <a:t>РАЗНОСТОРОННЕЕ РАЗВИТИЕ РЕБЕНКА В ПЕРИОД ДОШКОЛЬНОГО ДЕТСТВА С УЧЕТОМ ВОЗРАСТНЫХ И ИНДИВИДУАЛЬНЫХ ОСОБЕННОСТЕЙ НА ОСНОВЕ ДУХОВНО –НРАВСТВЕННЫХ ЦЕННОСТЕЙ РОССИЙСКОГО НАРОДА, ИСТОРИЧЕСКИХ И НАЦИОНАЛЬНО – КУЛЬТУРНЫХ ТРАДИЦИЙ. </a:t>
            </a:r>
          </a:p>
          <a:p>
            <a:pPr marL="129539" indent="-117475" algn="ctr">
              <a:lnSpc>
                <a:spcPts val="2400"/>
              </a:lnSpc>
              <a:spcBef>
                <a:spcPts val="100"/>
              </a:spcBef>
              <a:buSzPct val="95000"/>
              <a:tabLst>
                <a:tab pos="130175" algn="l"/>
              </a:tabLst>
            </a:pPr>
            <a:endParaRPr lang="ru-RU" dirty="0" smtClean="0"/>
          </a:p>
          <a:p>
            <a:pPr marL="129539" indent="-117475" algn="ctr">
              <a:lnSpc>
                <a:spcPts val="2400"/>
              </a:lnSpc>
              <a:spcBef>
                <a:spcPts val="100"/>
              </a:spcBef>
              <a:buSzPct val="95000"/>
              <a:tabLst>
                <a:tab pos="130175" algn="l"/>
              </a:tabLst>
            </a:pPr>
            <a:r>
              <a:rPr lang="ru-RU" sz="2000" u="sng" dirty="0" smtClean="0"/>
              <a:t>ВОЗМОЖНЫЕ ДОСТИЖЕНИЯ РЕБЕНКА </a:t>
            </a:r>
          </a:p>
          <a:p>
            <a:pPr marL="129539" indent="-117475" algn="ctr">
              <a:lnSpc>
                <a:spcPts val="2400"/>
              </a:lnSpc>
              <a:spcBef>
                <a:spcPts val="100"/>
              </a:spcBef>
              <a:buSzPct val="95000"/>
              <a:tabLst>
                <a:tab pos="130175" algn="l"/>
              </a:tabLst>
            </a:pPr>
            <a:endParaRPr lang="ru-RU" sz="2000" u="sng" dirty="0" smtClean="0"/>
          </a:p>
          <a:p>
            <a:pPr marL="129539" indent="-117475" algn="ctr">
              <a:lnSpc>
                <a:spcPts val="2400"/>
              </a:lnSpc>
              <a:spcBef>
                <a:spcPts val="100"/>
              </a:spcBef>
              <a:buSzPct val="95000"/>
              <a:tabLst>
                <a:tab pos="130175" algn="l"/>
              </a:tabLs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Возрастные ориентиры в ФОП ДО – условные. Каждый ребенок может достичь планируемых результатов на разных этапах дошкольного детства.</a:t>
            </a:r>
          </a:p>
          <a:p>
            <a:pPr marL="129539" indent="-117475" algn="ctr">
              <a:lnSpc>
                <a:spcPts val="2400"/>
              </a:lnSpc>
              <a:spcBef>
                <a:spcPts val="100"/>
              </a:spcBef>
              <a:buSzPct val="95000"/>
              <a:tabLst>
                <a:tab pos="130175" algn="l"/>
              </a:tabLst>
            </a:pPr>
            <a:endParaRPr lang="ru-RU" dirty="0" smtClean="0"/>
          </a:p>
          <a:p>
            <a:pPr marL="129539" indent="-117475" algn="l">
              <a:lnSpc>
                <a:spcPts val="2400"/>
              </a:lnSpc>
              <a:spcBef>
                <a:spcPts val="100"/>
              </a:spcBef>
              <a:buSzPct val="95000"/>
              <a:tabLst>
                <a:tab pos="130175" algn="l"/>
              </a:tabLst>
            </a:pPr>
            <a:endParaRPr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2097" y="366750"/>
            <a:ext cx="6155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ФОРМЫ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реализация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новой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ОП </a:t>
            </a:r>
            <a:r>
              <a:rPr spc="-5" dirty="0">
                <a:solidFill>
                  <a:srgbClr val="FF0000"/>
                </a:solidFill>
              </a:rPr>
              <a:t>ДО по </a:t>
            </a:r>
            <a:r>
              <a:rPr dirty="0">
                <a:solidFill>
                  <a:srgbClr val="FF0000"/>
                </a:solidFill>
              </a:rPr>
              <a:t>ФОП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96720" y="1368539"/>
            <a:ext cx="6562090" cy="25400"/>
            <a:chOff x="1296720" y="1368539"/>
            <a:chExt cx="6562090" cy="25400"/>
          </a:xfrm>
        </p:grpSpPr>
        <p:sp>
          <p:nvSpPr>
            <p:cNvPr id="4" name="object 4"/>
            <p:cNvSpPr/>
            <p:nvPr/>
          </p:nvSpPr>
          <p:spPr>
            <a:xfrm>
              <a:off x="1308239" y="1386725"/>
              <a:ext cx="6550659" cy="0"/>
            </a:xfrm>
            <a:custGeom>
              <a:avLst/>
              <a:gdLst/>
              <a:ahLst/>
              <a:cxnLst/>
              <a:rect l="l" t="t" r="r" b="b"/>
              <a:pathLst>
                <a:path w="6550659">
                  <a:moveTo>
                    <a:pt x="0" y="0"/>
                  </a:moveTo>
                  <a:lnTo>
                    <a:pt x="6550558" y="0"/>
                  </a:lnTo>
                </a:path>
              </a:pathLst>
            </a:custGeom>
            <a:ln w="140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96720" y="1375562"/>
              <a:ext cx="6550659" cy="0"/>
            </a:xfrm>
            <a:custGeom>
              <a:avLst/>
              <a:gdLst/>
              <a:ahLst/>
              <a:cxnLst/>
              <a:rect l="l" t="t" r="r" b="b"/>
              <a:pathLst>
                <a:path w="6550659">
                  <a:moveTo>
                    <a:pt x="0" y="0"/>
                  </a:moveTo>
                  <a:lnTo>
                    <a:pt x="6550558" y="0"/>
                  </a:lnTo>
                </a:path>
              </a:pathLst>
            </a:custGeom>
            <a:ln w="14046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773157" y="1673098"/>
            <a:ext cx="1610360" cy="26034"/>
            <a:chOff x="3773157" y="1673098"/>
            <a:chExt cx="1610360" cy="26034"/>
          </a:xfrm>
        </p:grpSpPr>
        <p:sp>
          <p:nvSpPr>
            <p:cNvPr id="7" name="object 7"/>
            <p:cNvSpPr/>
            <p:nvPr/>
          </p:nvSpPr>
          <p:spPr>
            <a:xfrm>
              <a:off x="3784676" y="1691640"/>
              <a:ext cx="1598930" cy="0"/>
            </a:xfrm>
            <a:custGeom>
              <a:avLst/>
              <a:gdLst/>
              <a:ahLst/>
              <a:cxnLst/>
              <a:rect l="l" t="t" r="r" b="b"/>
              <a:pathLst>
                <a:path w="1598929">
                  <a:moveTo>
                    <a:pt x="0" y="0"/>
                  </a:moveTo>
                  <a:lnTo>
                    <a:pt x="1598764" y="0"/>
                  </a:lnTo>
                </a:path>
              </a:pathLst>
            </a:custGeom>
            <a:ln w="140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73157" y="1680121"/>
              <a:ext cx="1598930" cy="0"/>
            </a:xfrm>
            <a:custGeom>
              <a:avLst/>
              <a:gdLst/>
              <a:ahLst/>
              <a:cxnLst/>
              <a:rect l="l" t="t" r="r" b="b"/>
              <a:pathLst>
                <a:path w="1598929">
                  <a:moveTo>
                    <a:pt x="0" y="0"/>
                  </a:moveTo>
                  <a:lnTo>
                    <a:pt x="1598764" y="0"/>
                  </a:lnTo>
                </a:path>
              </a:pathLst>
            </a:custGeom>
            <a:ln w="14046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736723" y="3806825"/>
            <a:ext cx="3681729" cy="26034"/>
            <a:chOff x="2736723" y="3806825"/>
            <a:chExt cx="3681729" cy="26034"/>
          </a:xfrm>
        </p:grpSpPr>
        <p:sp>
          <p:nvSpPr>
            <p:cNvPr id="10" name="object 10"/>
            <p:cNvSpPr/>
            <p:nvPr/>
          </p:nvSpPr>
          <p:spPr>
            <a:xfrm>
              <a:off x="2748241" y="3825367"/>
              <a:ext cx="3670300" cy="0"/>
            </a:xfrm>
            <a:custGeom>
              <a:avLst/>
              <a:gdLst/>
              <a:ahLst/>
              <a:cxnLst/>
              <a:rect l="l" t="t" r="r" b="b"/>
              <a:pathLst>
                <a:path w="3670300">
                  <a:moveTo>
                    <a:pt x="0" y="0"/>
                  </a:moveTo>
                  <a:lnTo>
                    <a:pt x="3670198" y="0"/>
                  </a:lnTo>
                </a:path>
              </a:pathLst>
            </a:custGeom>
            <a:ln w="140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36723" y="3813848"/>
              <a:ext cx="3670300" cy="0"/>
            </a:xfrm>
            <a:custGeom>
              <a:avLst/>
              <a:gdLst/>
              <a:ahLst/>
              <a:cxnLst/>
              <a:rect l="l" t="t" r="r" b="b"/>
              <a:pathLst>
                <a:path w="3670300">
                  <a:moveTo>
                    <a:pt x="0" y="0"/>
                  </a:moveTo>
                  <a:lnTo>
                    <a:pt x="3670198" y="0"/>
                  </a:lnTo>
                </a:path>
              </a:pathLst>
            </a:custGeom>
            <a:ln w="14046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17296" y="1087094"/>
            <a:ext cx="7907655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55315" marR="672465" indent="-24765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Образовательная </a:t>
            </a:r>
            <a:r>
              <a:rPr sz="20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деятельность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 в ДОО</a:t>
            </a:r>
            <a:r>
              <a:rPr sz="2000" b="1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включает</a:t>
            </a:r>
            <a:r>
              <a:rPr sz="20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 четыре </a:t>
            </a:r>
            <a:r>
              <a:rPr sz="2000" b="1" spc="-484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направления:</a:t>
            </a:r>
            <a:endParaRPr sz="2000" dirty="0">
              <a:latin typeface="Times New Roman"/>
              <a:cs typeface="Times New Roman"/>
            </a:endParaRPr>
          </a:p>
          <a:p>
            <a:pPr marL="12700" marR="5715">
              <a:lnSpc>
                <a:spcPct val="100000"/>
              </a:lnSpc>
              <a:buChar char="-"/>
              <a:tabLst>
                <a:tab pos="244475" algn="l"/>
                <a:tab pos="245110" algn="l"/>
                <a:tab pos="814069" algn="l"/>
                <a:tab pos="1897380" algn="l"/>
                <a:tab pos="3041650" algn="l"/>
                <a:tab pos="3309620" algn="l"/>
                <a:tab pos="4435475" algn="l"/>
                <a:tab pos="5947410" algn="l"/>
                <a:tab pos="7259320" algn="l"/>
              </a:tabLst>
            </a:pP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ОД,	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ору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ю	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пр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д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я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т	в	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п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р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оцессе	о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р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г</a:t>
            </a:r>
            <a:r>
              <a:rPr sz="2000" spc="-10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низ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ци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и	различ</a:t>
            </a:r>
            <a:r>
              <a:rPr sz="2000" spc="-15" dirty="0">
                <a:solidFill>
                  <a:srgbClr val="000066"/>
                </a:solidFill>
                <a:latin typeface="Times New Roman"/>
                <a:cs typeface="Times New Roman"/>
              </a:rPr>
              <a:t>н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ых	в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д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в  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детской</a:t>
            </a:r>
            <a:r>
              <a:rPr sz="20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деятельности;</a:t>
            </a:r>
            <a:endParaRPr sz="2000" dirty="0">
              <a:latin typeface="Times New Roman"/>
              <a:cs typeface="Times New Roman"/>
            </a:endParaRPr>
          </a:p>
          <a:p>
            <a:pPr marL="160655" indent="-148590">
              <a:lnSpc>
                <a:spcPct val="100000"/>
              </a:lnSpc>
              <a:buChar char="-"/>
              <a:tabLst>
                <a:tab pos="161290" algn="l"/>
              </a:tabLst>
            </a:pP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ОД,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которую</a:t>
            </a:r>
            <a:r>
              <a:rPr sz="2000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проводят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в ходе 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режимных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процессов;</a:t>
            </a:r>
            <a:endParaRPr sz="2000" dirty="0">
              <a:latin typeface="Times New Roman"/>
              <a:cs typeface="Times New Roman"/>
            </a:endParaRPr>
          </a:p>
          <a:p>
            <a:pPr marL="160655" indent="-148590">
              <a:lnSpc>
                <a:spcPct val="100000"/>
              </a:lnSpc>
              <a:buChar char="-"/>
              <a:tabLst>
                <a:tab pos="161290" algn="l"/>
              </a:tabLst>
            </a:pP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самостоятельную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 деятельность детей;</a:t>
            </a:r>
            <a:endParaRPr sz="20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2012314" algn="l"/>
                <a:tab pos="2310765" algn="l"/>
                <a:tab pos="3412490" algn="l"/>
                <a:tab pos="4199255" algn="l"/>
                <a:tab pos="4648200" algn="l"/>
                <a:tab pos="6069330" algn="l"/>
              </a:tabLst>
            </a:pPr>
            <a:r>
              <a:rPr sz="3000" baseline="4166" dirty="0">
                <a:solidFill>
                  <a:srgbClr val="000066"/>
                </a:solidFill>
                <a:latin typeface="Times New Roman"/>
                <a:cs typeface="Times New Roman"/>
              </a:rPr>
              <a:t>-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з</a:t>
            </a:r>
            <a:r>
              <a:rPr sz="2000" spc="-10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000" spc="10" dirty="0">
                <a:solidFill>
                  <a:srgbClr val="000066"/>
                </a:solidFill>
                <a:latin typeface="Times New Roman"/>
                <a:cs typeface="Times New Roman"/>
              </a:rPr>
              <a:t>м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оде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й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с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е	с	с</a:t>
            </a:r>
            <a:r>
              <a:rPr sz="2000" spc="-10" dirty="0">
                <a:solidFill>
                  <a:srgbClr val="000066"/>
                </a:solidFill>
                <a:latin typeface="Times New Roman"/>
                <a:cs typeface="Times New Roman"/>
              </a:rPr>
              <a:t>е</a:t>
            </a:r>
            <a:r>
              <a:rPr sz="2000" spc="10" dirty="0">
                <a:solidFill>
                  <a:srgbClr val="000066"/>
                </a:solidFill>
                <a:latin typeface="Times New Roman"/>
                <a:cs typeface="Times New Roman"/>
              </a:rPr>
              <a:t>м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ья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ми	дет</a:t>
            </a:r>
            <a:r>
              <a:rPr sz="2000" spc="-10" dirty="0">
                <a:solidFill>
                  <a:srgbClr val="000066"/>
                </a:solidFill>
                <a:latin typeface="Times New Roman"/>
                <a:cs typeface="Times New Roman"/>
              </a:rPr>
              <a:t>е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й	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п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о	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р</a:t>
            </a:r>
            <a:r>
              <a:rPr sz="2000" spc="-10" dirty="0">
                <a:solidFill>
                  <a:srgbClr val="000066"/>
                </a:solidFill>
                <a:latin typeface="Times New Roman"/>
                <a:cs typeface="Times New Roman"/>
              </a:rPr>
              <a:t>е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ал</a:t>
            </a:r>
            <a:r>
              <a:rPr sz="2000" spc="-15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з</a:t>
            </a:r>
            <a:r>
              <a:rPr sz="2000" spc="-10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ци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и	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браз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ва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ел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ьн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й  программы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 ДО</a:t>
            </a:r>
            <a:endParaRPr sz="2000" dirty="0">
              <a:latin typeface="Times New Roman"/>
              <a:cs typeface="Times New Roman"/>
            </a:endParaRPr>
          </a:p>
          <a:p>
            <a:pPr marL="2118995">
              <a:lnSpc>
                <a:spcPct val="100000"/>
              </a:lnSpc>
            </a:pPr>
            <a:r>
              <a:rPr sz="20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Основные</a:t>
            </a:r>
            <a:r>
              <a:rPr sz="2000" b="1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направления</a:t>
            </a:r>
            <a:r>
              <a:rPr sz="2000" b="1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работы</a:t>
            </a:r>
            <a:endParaRPr sz="2000" dirty="0">
              <a:latin typeface="Times New Roman"/>
              <a:cs typeface="Times New Roman"/>
            </a:endParaRPr>
          </a:p>
          <a:p>
            <a:pPr marL="160655" indent="-148590">
              <a:lnSpc>
                <a:spcPts val="2400"/>
              </a:lnSpc>
              <a:buChar char="-"/>
              <a:tabLst>
                <a:tab pos="161290" algn="l"/>
              </a:tabLst>
            </a:pP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реализации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обновленной 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ОП</a:t>
            </a:r>
            <a:r>
              <a:rPr sz="2000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ДО 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по</a:t>
            </a:r>
            <a:r>
              <a:rPr sz="2000" spc="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ФОП</a:t>
            </a:r>
            <a:r>
              <a:rPr sz="2000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ДО;</a:t>
            </a:r>
            <a:endParaRPr sz="2000" dirty="0">
              <a:latin typeface="Times New Roman"/>
              <a:cs typeface="Times New Roman"/>
            </a:endParaRPr>
          </a:p>
          <a:p>
            <a:pPr marL="12700" marR="6985">
              <a:lnSpc>
                <a:spcPct val="100000"/>
              </a:lnSpc>
              <a:buChar char="-"/>
              <a:tabLst>
                <a:tab pos="212090" algn="l"/>
              </a:tabLst>
            </a:pP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планирование</a:t>
            </a:r>
            <a:r>
              <a:rPr sz="2000" spc="39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работы</a:t>
            </a:r>
            <a:r>
              <a:rPr sz="2000" spc="3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с</a:t>
            </a:r>
            <a:r>
              <a:rPr sz="2000" spc="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детьми</a:t>
            </a:r>
            <a:r>
              <a:rPr sz="2000" spc="39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000" spc="39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семьями</a:t>
            </a:r>
            <a:r>
              <a:rPr sz="2000" spc="39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группы</a:t>
            </a:r>
            <a:r>
              <a:rPr sz="2000" spc="39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риска</a:t>
            </a:r>
            <a:r>
              <a:rPr sz="2000" spc="39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социально </a:t>
            </a:r>
            <a:r>
              <a:rPr sz="2000" spc="-484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опасного</a:t>
            </a:r>
            <a:r>
              <a:rPr sz="2000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положения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(СОП);</a:t>
            </a:r>
            <a:endParaRPr sz="2000" dirty="0">
              <a:latin typeface="Times New Roman"/>
              <a:cs typeface="Times New Roman"/>
            </a:endParaRPr>
          </a:p>
          <a:p>
            <a:pPr marL="12700" marR="5715">
              <a:lnSpc>
                <a:spcPct val="100000"/>
              </a:lnSpc>
              <a:spcBef>
                <a:spcPts val="10"/>
              </a:spcBef>
              <a:buChar char="-"/>
              <a:tabLst>
                <a:tab pos="409575" algn="l"/>
                <a:tab pos="410209" algn="l"/>
                <a:tab pos="1938020" algn="l"/>
                <a:tab pos="3479165" algn="l"/>
                <a:tab pos="5035550" algn="l"/>
                <a:tab pos="5482590" algn="l"/>
                <a:tab pos="7271384" algn="l"/>
              </a:tabLst>
            </a:pP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реал</a:t>
            </a:r>
            <a:r>
              <a:rPr sz="2000" spc="-15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з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2000" spc="-15" dirty="0">
                <a:solidFill>
                  <a:srgbClr val="000066"/>
                </a:solidFill>
                <a:latin typeface="Times New Roman"/>
                <a:cs typeface="Times New Roman"/>
              </a:rPr>
              <a:t>ц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я	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п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ро</a:t>
            </a:r>
            <a:r>
              <a:rPr sz="2000" spc="-15" dirty="0">
                <a:solidFill>
                  <a:srgbClr val="000066"/>
                </a:solidFill>
                <a:latin typeface="Times New Roman"/>
                <a:cs typeface="Times New Roman"/>
              </a:rPr>
              <a:t>г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р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аммы	в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с</a:t>
            </a:r>
            <a:r>
              <a:rPr sz="2000" spc="-15" dirty="0">
                <a:solidFill>
                  <a:srgbClr val="000066"/>
                </a:solidFill>
                <a:latin typeface="Times New Roman"/>
                <a:cs typeface="Times New Roman"/>
              </a:rPr>
              <a:t>п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та</a:t>
            </a:r>
            <a:r>
              <a:rPr sz="2000" spc="-15" dirty="0">
                <a:solidFill>
                  <a:srgbClr val="000066"/>
                </a:solidFill>
                <a:latin typeface="Times New Roman"/>
                <a:cs typeface="Times New Roman"/>
              </a:rPr>
              <a:t>н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я	и	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2000" spc="-10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ле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н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д</a:t>
            </a:r>
            <a:r>
              <a:rPr sz="2000" spc="-10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р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н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2000" spc="-15" dirty="0">
                <a:solidFill>
                  <a:srgbClr val="000066"/>
                </a:solidFill>
                <a:latin typeface="Times New Roman"/>
                <a:cs typeface="Times New Roman"/>
              </a:rPr>
              <a:t>г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о	</a:t>
            </a:r>
            <a:r>
              <a:rPr sz="2000" spc="-15" dirty="0">
                <a:solidFill>
                  <a:srgbClr val="000066"/>
                </a:solidFill>
                <a:latin typeface="Times New Roman"/>
                <a:cs typeface="Times New Roman"/>
              </a:rPr>
              <a:t>п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ла</a:t>
            </a:r>
            <a:r>
              <a:rPr sz="2000" spc="-15" dirty="0">
                <a:solidFill>
                  <a:srgbClr val="000066"/>
                </a:solidFill>
                <a:latin typeface="Times New Roman"/>
                <a:cs typeface="Times New Roman"/>
              </a:rPr>
              <a:t>н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а  </a:t>
            </a:r>
            <a:r>
              <a:rPr sz="2000" spc="-5">
                <a:solidFill>
                  <a:srgbClr val="000066"/>
                </a:solidFill>
                <a:latin typeface="Times New Roman"/>
                <a:cs typeface="Times New Roman"/>
              </a:rPr>
              <a:t>воспитательной</a:t>
            </a:r>
            <a:r>
              <a:rPr sz="2000" spc="-1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smtClean="0">
                <a:solidFill>
                  <a:srgbClr val="000066"/>
                </a:solidFill>
                <a:latin typeface="Times New Roman"/>
                <a:cs typeface="Times New Roman"/>
              </a:rPr>
              <a:t>работы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177" y="294741"/>
            <a:ext cx="48247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dirty="0" smtClean="0"/>
              <a:t>Структура ФОП ДО</a:t>
            </a:r>
            <a:endParaRPr sz="2800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833297" y="1087094"/>
            <a:ext cx="7763509" cy="439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ru-RU" sz="2400" b="1" i="1" u="sng" dirty="0" smtClean="0">
                <a:solidFill>
                  <a:schemeClr val="accent2"/>
                </a:solidFill>
              </a:rPr>
              <a:t>целевой раздел </a:t>
            </a:r>
            <a:r>
              <a:rPr lang="ru-RU" sz="2400" b="1" i="1" dirty="0" smtClean="0">
                <a:solidFill>
                  <a:schemeClr val="tx2"/>
                </a:solidFill>
              </a:rPr>
              <a:t>(цели и задачи, принципы, педагогическая диагностика;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b="1" u="sng" dirty="0" smtClean="0">
                <a:solidFill>
                  <a:schemeClr val="accent2"/>
                </a:solidFill>
              </a:rPr>
              <a:t>содержательный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</a:rPr>
              <a:t> ( 5 направлений ) в каждой задачи и содержание образовательной деятельности, формы и методы, средства реализации ФОП ДО, способы и направления детской инициативы, особенности взаимодействия с семьей, коррекционно – развивающая;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b="1" i="1" u="sng" dirty="0" smtClean="0">
                <a:solidFill>
                  <a:schemeClr val="accent2"/>
                </a:solidFill>
              </a:rPr>
              <a:t>организационный раздел образовательной программы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b="1" i="1" dirty="0" smtClean="0">
                <a:solidFill>
                  <a:schemeClr val="tx2"/>
                </a:solidFill>
              </a:rPr>
              <a:t>( кадровые условия реализации ФОП ДО, материально – техническое обеспечение ФОП,  примерный режим дня, особенности РППС  </a:t>
            </a:r>
          </a:p>
          <a:p>
            <a:pPr marL="129539" indent="-117475">
              <a:lnSpc>
                <a:spcPts val="2400"/>
              </a:lnSpc>
              <a:spcBef>
                <a:spcPts val="100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endParaRPr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2144" y="294385"/>
            <a:ext cx="742695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 smtClean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Мониторинг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инфраструктуры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РППС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детского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сада</a:t>
            </a:r>
          </a:p>
        </p:txBody>
      </p:sp>
      <p:grpSp>
        <p:nvGrpSpPr>
          <p:cNvPr id="6" name="object 2"/>
          <p:cNvGrpSpPr/>
          <p:nvPr/>
        </p:nvGrpSpPr>
        <p:grpSpPr>
          <a:xfrm>
            <a:off x="365036" y="12"/>
            <a:ext cx="8778239" cy="6000471"/>
            <a:chOff x="365036" y="12"/>
            <a:chExt cx="8778239" cy="6000471"/>
          </a:xfrm>
        </p:grpSpPr>
        <p:pic>
          <p:nvPicPr>
            <p:cNvPr id="7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036" y="1267917"/>
              <a:ext cx="8413915" cy="4732566"/>
            </a:xfrm>
            <a:prstGeom prst="rect">
              <a:avLst/>
            </a:prstGeom>
          </p:spPr>
        </p:pic>
        <p:pic>
          <p:nvPicPr>
            <p:cNvPr id="8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2796" y="12"/>
              <a:ext cx="2670479" cy="23997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773</Words>
  <Application>Microsoft Office PowerPoint</Application>
  <PresentationFormat>Экран (4:3)</PresentationFormat>
  <Paragraphs>298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Повестка</vt:lpstr>
      <vt:lpstr>Тест-настрой «Что я возьму в новый учебный год?»</vt:lpstr>
      <vt:lpstr>Приоритеты ЛОП –  2023</vt:lpstr>
      <vt:lpstr>Слайд 5</vt:lpstr>
      <vt:lpstr>Цель ФОП ДО:</vt:lpstr>
      <vt:lpstr>ФОРМЫ реализация новой ОП ДО по ФОП</vt:lpstr>
      <vt:lpstr>Структура ФОП ДО</vt:lpstr>
      <vt:lpstr> Мониторинг инфраструктуры РППС детского сада</vt:lpstr>
      <vt:lpstr>Слайд 10</vt:lpstr>
      <vt:lpstr>Слайд 11</vt:lpstr>
      <vt:lpstr> Новый порядок аттестации</vt:lpstr>
      <vt:lpstr>Слайд 13</vt:lpstr>
      <vt:lpstr>Слайд 14</vt:lpstr>
      <vt:lpstr>Слайд 15</vt:lpstr>
      <vt:lpstr>Новая стратегия комплексной безопасности детей: что нужно знать педагогам и родителям   Документ содержит пять основных угроз безопасности:  - снижение уровня благополучия детей и семей, имеющих детей;  - высокий уровень травматизма среди детей, приводящий к их смертности или инвалидности;  - вовлечение несовершеннолетних в преступную деятельность, совершение преступлений в отношении детей;  - распространение информации, представляющей опасность для детей, в том числе в Интернете;  - изменение представлений о традиционных духовно-нравственных, в том числе и семейных, ценностях. 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Огибенина</dc:creator>
  <cp:lastModifiedBy>Натали</cp:lastModifiedBy>
  <cp:revision>42</cp:revision>
  <dcterms:created xsi:type="dcterms:W3CDTF">2023-08-28T08:01:48Z</dcterms:created>
  <dcterms:modified xsi:type="dcterms:W3CDTF">2024-02-09T08:25:11Z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2023-08-16T00:00:00Z</vt:filetime>
  </property>
  <property fmtid="{D5CDD505-2E9C-101B-9397-08002B2CF9AE}" pid="3" name="Creator">
    <vt:lpwstr>Impress</vt:lpwstr>
  </property>
  <property fmtid="{D5CDD505-2E9C-101B-9397-08002B2CF9AE}" pid="4" name="LastSaved">
    <vt:filetime>2023-08-16T00:00:00Z</vt:filetime>
  </property>
</Properties>
</file>